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75" r:id="rId2"/>
    <p:sldId id="293" r:id="rId3"/>
    <p:sldId id="306" r:id="rId4"/>
    <p:sldId id="300" r:id="rId5"/>
    <p:sldId id="308" r:id="rId6"/>
    <p:sldId id="301" r:id="rId7"/>
    <p:sldId id="302" r:id="rId8"/>
    <p:sldId id="307" r:id="rId9"/>
    <p:sldId id="304" r:id="rId10"/>
    <p:sldId id="305" r:id="rId11"/>
    <p:sldId id="309" r:id="rId12"/>
    <p:sldId id="303" r:id="rId13"/>
    <p:sldId id="295" r:id="rId14"/>
  </p:sldIdLst>
  <p:sldSz cx="9144000" cy="6858000" type="screen4x3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15" autoAdjust="0"/>
    <p:restoredTop sz="67778" autoAdjust="0"/>
  </p:normalViewPr>
  <p:slideViewPr>
    <p:cSldViewPr snapToGrid="0" showGuides="1">
      <p:cViewPr varScale="1">
        <p:scale>
          <a:sx n="59" d="100"/>
          <a:sy n="59" d="100"/>
        </p:scale>
        <p:origin x="1944" y="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275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9074CF-F0F6-4AFF-8CDF-86140A233894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7638" y="1163638"/>
            <a:ext cx="4187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9925"/>
            <a:ext cx="5619750" cy="36655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275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BB9DA9-068C-40C1-A27D-B790A1AAB8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3325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 smtClean="0"/>
              <a:t>Summer Surge:</a:t>
            </a:r>
            <a:r>
              <a:rPr lang="en-US" baseline="0" dirty="0" smtClean="0"/>
              <a:t> 3</a:t>
            </a:r>
            <a:r>
              <a:rPr lang="en-US" baseline="30000" dirty="0" smtClean="0"/>
              <a:t>rd</a:t>
            </a:r>
            <a:r>
              <a:rPr lang="en-US" baseline="0" dirty="0" smtClean="0"/>
              <a:t> QTR is highest for 3</a:t>
            </a:r>
            <a:r>
              <a:rPr lang="en-US" baseline="30000" dirty="0" smtClean="0"/>
              <a:t>rd</a:t>
            </a:r>
            <a:r>
              <a:rPr lang="en-US" baseline="0" dirty="0" smtClean="0"/>
              <a:t> BDE for FS losses</a:t>
            </a:r>
          </a:p>
          <a:p>
            <a:pPr marL="628650" lvl="1" indent="-171450">
              <a:buFontTx/>
              <a:buChar char="-"/>
            </a:pPr>
            <a:r>
              <a:rPr lang="en-US" baseline="0" dirty="0" smtClean="0"/>
              <a:t>Dual purpose:</a:t>
            </a:r>
          </a:p>
          <a:p>
            <a:pPr marL="1085850" lvl="2" indent="-171450">
              <a:buFontTx/>
              <a:buChar char="-"/>
            </a:pPr>
            <a:r>
              <a:rPr lang="en-US" baseline="0" dirty="0" smtClean="0"/>
              <a:t>1. Do not want losses! Wasted time, efficiency of your prospecting and processing efforts, wasted training slots</a:t>
            </a:r>
          </a:p>
          <a:p>
            <a:pPr marL="1085850" lvl="2" indent="-171450">
              <a:buFontTx/>
              <a:buChar char="-"/>
            </a:pPr>
            <a:r>
              <a:rPr lang="en-US" baseline="0" dirty="0" smtClean="0"/>
              <a:t>2. Overcome losses to make mission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How to keep them happy?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Out of the box ways to keep them shipping</a:t>
            </a:r>
          </a:p>
          <a:p>
            <a:pPr marL="171450" indent="-171450">
              <a:buFontTx/>
              <a:buChar char="-"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BB9DA9-068C-40C1-A27D-B790A1AAB84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9492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microsoft.com/office/2007/relationships/hdphoto" Target="../media/hdphoto2.wdp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469"/>
            <a:ext cx="9144000" cy="6556709"/>
          </a:xfrm>
          <a:prstGeom prst="rect">
            <a:avLst/>
          </a:prstGeom>
        </p:spPr>
      </p:pic>
      <p:sp>
        <p:nvSpPr>
          <p:cNvPr id="22" name="Date Placeholder 3"/>
          <p:cNvSpPr>
            <a:spLocks noGrp="1"/>
          </p:cNvSpPr>
          <p:nvPr>
            <p:ph type="dt" sz="half" idx="10"/>
          </p:nvPr>
        </p:nvSpPr>
        <p:spPr>
          <a:xfrm>
            <a:off x="57150" y="6553202"/>
            <a:ext cx="1200150" cy="276225"/>
          </a:xfrm>
          <a:prstGeom prst="rect">
            <a:avLst/>
          </a:prstGeom>
        </p:spPr>
        <p:txBody>
          <a:bodyPr/>
          <a:lstStyle/>
          <a:p>
            <a:fld id="{8522EDBC-9CC0-4B36-9D08-3467203B40F2}" type="datetimeFigureOut">
              <a:rPr lang="en-US" smtClean="0">
                <a:solidFill>
                  <a:prstClr val="black"/>
                </a:solidFill>
              </a:rPr>
              <a:pPr/>
              <a:t>2/20/2020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03023" y="6532540"/>
            <a:ext cx="415223" cy="326254"/>
          </a:xfrm>
          <a:prstGeom prst="rect">
            <a:avLst/>
          </a:prstGeom>
        </p:spPr>
        <p:txBody>
          <a:bodyPr/>
          <a:lstStyle/>
          <a:p>
            <a:fld id="{B03AC58D-D6A8-4D8C-B5F3-6775ABC4F27F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grpSp>
        <p:nvGrpSpPr>
          <p:cNvPr id="25" name="Group 17"/>
          <p:cNvGrpSpPr/>
          <p:nvPr userDrawn="1"/>
        </p:nvGrpSpPr>
        <p:grpSpPr bwMode="auto">
          <a:xfrm>
            <a:off x="0" y="0"/>
            <a:ext cx="9144000" cy="1004888"/>
            <a:chOff x="0" y="0"/>
            <a:chExt cx="9144000" cy="990600"/>
          </a:xfrm>
          <a:solidFill>
            <a:schemeClr val="tx1"/>
          </a:solidFill>
        </p:grpSpPr>
        <p:sp>
          <p:nvSpPr>
            <p:cNvPr id="26" name="Rectangle 25"/>
            <p:cNvSpPr/>
            <p:nvPr/>
          </p:nvSpPr>
          <p:spPr bwMode="auto">
            <a:xfrm>
              <a:off x="0" y="0"/>
              <a:ext cx="9144000" cy="990600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0" hangingPunct="0">
                <a:defRPr/>
              </a:pPr>
              <a:endParaRPr lang="en-US" sz="1200" b="1" i="1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27" name="Rounded Rectangle 26"/>
            <p:cNvSpPr/>
            <p:nvPr/>
          </p:nvSpPr>
          <p:spPr bwMode="auto">
            <a:xfrm>
              <a:off x="0" y="0"/>
              <a:ext cx="914400" cy="990600"/>
            </a:xfrm>
            <a:prstGeom prst="round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0" hangingPunct="0">
                <a:defRPr/>
              </a:pPr>
              <a:endParaRPr lang="en-US" sz="1200" b="1" i="1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28" name="Rounded Rectangle 27"/>
            <p:cNvSpPr/>
            <p:nvPr/>
          </p:nvSpPr>
          <p:spPr bwMode="auto">
            <a:xfrm>
              <a:off x="8229600" y="0"/>
              <a:ext cx="914400" cy="990600"/>
            </a:xfrm>
            <a:prstGeom prst="round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0" hangingPunct="0">
                <a:defRPr/>
              </a:pPr>
              <a:endParaRPr lang="en-US" sz="1200" b="1" i="1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</p:grpSp>
      <p:sp>
        <p:nvSpPr>
          <p:cNvPr id="29" name="Rectangle 28"/>
          <p:cNvSpPr/>
          <p:nvPr userDrawn="1"/>
        </p:nvSpPr>
        <p:spPr>
          <a:xfrm>
            <a:off x="0" y="6358795"/>
            <a:ext cx="9144000" cy="49920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="1" spc="-150" dirty="0">
              <a:ln w="11430">
                <a:noFill/>
              </a:ln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16"/>
          <p:cNvSpPr txBox="1">
            <a:spLocks noChangeArrowheads="1"/>
          </p:cNvSpPr>
          <p:nvPr userDrawn="1"/>
        </p:nvSpPr>
        <p:spPr bwMode="auto">
          <a:xfrm>
            <a:off x="1108032" y="267886"/>
            <a:ext cx="692793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en-US" sz="2400" dirty="0" smtClean="0">
                <a:solidFill>
                  <a:prstClr val="white"/>
                </a:solidFill>
                <a:latin typeface="Arial Black" panose="020B0A04020102020204" pitchFamily="34" charset="0"/>
              </a:rPr>
              <a:t>MARION RECRUITING</a:t>
            </a:r>
            <a:r>
              <a:rPr lang="en-US" sz="2400" baseline="0" dirty="0" smtClean="0">
                <a:solidFill>
                  <a:prstClr val="white"/>
                </a:solidFill>
                <a:latin typeface="Arial Black" panose="020B0A04020102020204" pitchFamily="34" charset="0"/>
              </a:rPr>
              <a:t> COMPANY</a:t>
            </a:r>
            <a:endParaRPr lang="en-US" sz="2400" dirty="0">
              <a:solidFill>
                <a:prstClr val="white"/>
              </a:solidFill>
              <a:latin typeface="Arial Black" panose="020B0A04020102020204" pitchFamily="34" charset="0"/>
            </a:endParaRPr>
          </a:p>
        </p:txBody>
      </p:sp>
      <p:sp>
        <p:nvSpPr>
          <p:cNvPr id="33" name="TextBox 32"/>
          <p:cNvSpPr txBox="1"/>
          <p:nvPr userDrawn="1"/>
        </p:nvSpPr>
        <p:spPr>
          <a:xfrm>
            <a:off x="3629362" y="6429315"/>
            <a:ext cx="16985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i="1" baseline="0" dirty="0" smtClean="0">
                <a:solidFill>
                  <a:prstClr val="white"/>
                </a:solidFill>
                <a:latin typeface="Arial Black" panose="020B0A04020102020204" pitchFamily="34" charset="0"/>
              </a:rPr>
              <a:t>MAYHEM!!!</a:t>
            </a:r>
            <a:endParaRPr lang="en-US" sz="2000" i="1" dirty="0">
              <a:solidFill>
                <a:prstClr val="white"/>
              </a:solidFill>
              <a:latin typeface="Arial Black" panose="020B0A04020102020204" pitchFamily="34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41565" y1="38055" x2="52323" y2="62799"/>
                        <a14:foregroundMark x1="74572" y1="52389" x2="30562" y2="66894"/>
                        <a14:foregroundMark x1="28851" y1="62799" x2="63814" y2="81058"/>
                        <a14:foregroundMark x1="34474" y1="93515" x2="34474" y2="93515"/>
                        <a14:foregroundMark x1="5134" y1="71331" x2="29340" y2="80717"/>
                        <a14:foregroundMark x1="6357" y1="73038" x2="24450" y2="88055"/>
                        <a14:foregroundMark x1="5134" y1="70478" x2="3423" y2="51195"/>
                        <a14:foregroundMark x1="3423" y1="68771" x2="3667" y2="44710"/>
                        <a14:foregroundMark x1="1956" y1="63652" x2="1711" y2="33106"/>
                        <a14:foregroundMark x1="1711" y1="29352" x2="1956" y2="7850"/>
                        <a14:foregroundMark x1="1956" y1="6143" x2="1956" y2="6143"/>
                        <a14:foregroundMark x1="3423" y1="5290" x2="18826" y2="3242"/>
                        <a14:foregroundMark x1="19315" y1="3584" x2="36186" y2="1365"/>
                        <a14:foregroundMark x1="38142" y1="2389" x2="81418" y2="3584"/>
                        <a14:foregroundMark x1="38875" y1="2048" x2="55012" y2="1706"/>
                        <a14:foregroundMark x1="54768" y1="2389" x2="70416" y2="2048"/>
                        <a14:foregroundMark x1="82152" y1="4266" x2="89976" y2="4266"/>
                        <a14:foregroundMark x1="90220" y1="5290" x2="98044" y2="5631"/>
                        <a14:foregroundMark x1="97311" y1="7167" x2="98044" y2="64334"/>
                        <a14:foregroundMark x1="97555" y1="65870" x2="89976" y2="79181"/>
                        <a14:foregroundMark x1="89731" y1="79352" x2="73839" y2="90102"/>
                        <a14:foregroundMark x1="74817" y1="90102" x2="51345" y2="98976"/>
                        <a14:foregroundMark x1="49144" y1="98635" x2="36919" y2="95222"/>
                        <a14:foregroundMark x1="33007" y1="94198" x2="19804" y2="86860"/>
                        <a14:foregroundMark x1="18093" y1="86860" x2="7579" y2="74915"/>
                        <a14:foregroundMark x1="16137" y1="39249" x2="15892" y2="31570"/>
                        <a14:foregroundMark x1="84352" y1="35154" x2="89731" y2="39590"/>
                        <a14:foregroundMark x1="63325" y1="32935" x2="58680" y2="44710"/>
                        <a14:foregroundMark x1="52078" y1="35154" x2="68704" y2="39249"/>
                        <a14:foregroundMark x1="66748" y1="33106" x2="57946" y2="46587"/>
                        <a14:foregroundMark x1="52812" y1="48294" x2="65037" y2="48976"/>
                        <a14:foregroundMark x1="67482" y1="56997" x2="64792" y2="62116"/>
                        <a14:foregroundMark x1="60391" y1="61775" x2="60391" y2="61775"/>
                        <a14:foregroundMark x1="61614" y1="74915" x2="61614" y2="74915"/>
                        <a14:foregroundMark x1="43765" y1="77133" x2="43765" y2="77133"/>
                        <a14:foregroundMark x1="40342" y1="60239" x2="40342" y2="60239"/>
                        <a14:foregroundMark x1="27873" y1="56314" x2="27873" y2="56314"/>
                        <a14:foregroundMark x1="35208" y1="60751" x2="35208" y2="60751"/>
                        <a14:foregroundMark x1="37897" y1="74573" x2="37897" y2="74573"/>
                        <a14:foregroundMark x1="33007" y1="70137" x2="52323" y2="78157"/>
                        <a14:backgroundMark x1="10513" y1="93003" x2="10513" y2="93003"/>
                        <a14:backgroundMark x1="88998" y1="95222" x2="88998" y2="95222"/>
                        <a14:backgroundMark x1="97555" y1="1365" x2="97555" y2="1365"/>
                        <a14:backgroundMark x1="2934" y1="1706" x2="2934" y2="170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7030" y="85469"/>
            <a:ext cx="614070" cy="842379"/>
          </a:xfrm>
          <a:prstGeom prst="rect">
            <a:avLst/>
          </a:prstGeom>
        </p:spPr>
      </p:pic>
      <p:pic>
        <p:nvPicPr>
          <p:cNvPr id="16" name="Picture Placeholder 5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" r="81"/>
          <a:stretch>
            <a:fillRect/>
          </a:stretch>
        </p:blipFill>
        <p:spPr bwMode="auto">
          <a:xfrm flipH="1">
            <a:off x="8357406" y="88338"/>
            <a:ext cx="649508" cy="765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26210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25264"/>
            <a:ext cx="5334000" cy="590549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43001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14639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Title 1"/>
          <p:cNvSpPr txBox="1">
            <a:spLocks/>
          </p:cNvSpPr>
          <p:nvPr userDrawn="1"/>
        </p:nvSpPr>
        <p:spPr>
          <a:xfrm>
            <a:off x="1905000" y="25264"/>
            <a:ext cx="5334000" cy="5905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800" smtClean="0">
                <a:solidFill>
                  <a:prstClr val="white"/>
                </a:solidFill>
              </a:rPr>
              <a:t>Click to edit Master title style</a:t>
            </a:r>
            <a:endParaRPr lang="en-US" sz="28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08726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25264"/>
            <a:ext cx="5334000" cy="590549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129714"/>
            <a:ext cx="3886200" cy="470464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129714"/>
            <a:ext cx="3886200" cy="470464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150" y="6553202"/>
            <a:ext cx="1200150" cy="276225"/>
          </a:xfrm>
          <a:prstGeom prst="rect">
            <a:avLst/>
          </a:prstGeom>
        </p:spPr>
        <p:txBody>
          <a:bodyPr/>
          <a:lstStyle/>
          <a:p>
            <a:fld id="{8522EDBC-9CC0-4B36-9D08-3467203B40F2}" type="datetimeFigureOut">
              <a:rPr lang="en-US" smtClean="0">
                <a:solidFill>
                  <a:prstClr val="black"/>
                </a:solidFill>
              </a:rPr>
              <a:pPr/>
              <a:t>2/20/2020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295604"/>
            <a:ext cx="3086100" cy="239756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50623" y="6151540"/>
            <a:ext cx="415223" cy="32625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03AC58D-D6A8-4D8C-B5F3-6775ABC4F27F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08035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027691"/>
            <a:ext cx="3868340" cy="8138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65807"/>
            <a:ext cx="3868340" cy="393618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027691"/>
            <a:ext cx="3887391" cy="8138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1865807"/>
            <a:ext cx="3887391" cy="393618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57150" y="6553202"/>
            <a:ext cx="1200150" cy="276225"/>
          </a:xfrm>
          <a:prstGeom prst="rect">
            <a:avLst/>
          </a:prstGeom>
        </p:spPr>
        <p:txBody>
          <a:bodyPr/>
          <a:lstStyle/>
          <a:p>
            <a:fld id="{8522EDBC-9CC0-4B36-9D08-3467203B40F2}" type="datetimeFigureOut">
              <a:rPr lang="en-US" smtClean="0">
                <a:solidFill>
                  <a:prstClr val="black"/>
                </a:solidFill>
              </a:rPr>
              <a:pPr/>
              <a:t>2/20/2020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295604"/>
            <a:ext cx="3086100" cy="239756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831573" y="6161065"/>
            <a:ext cx="415223" cy="32625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03AC58D-D6A8-4D8C-B5F3-6775ABC4F27F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Title 1"/>
          <p:cNvSpPr txBox="1">
            <a:spLocks/>
          </p:cNvSpPr>
          <p:nvPr userDrawn="1"/>
        </p:nvSpPr>
        <p:spPr>
          <a:xfrm>
            <a:off x="1905000" y="25264"/>
            <a:ext cx="5334000" cy="5905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800" smtClean="0">
                <a:solidFill>
                  <a:prstClr val="white"/>
                </a:solidFill>
              </a:rPr>
              <a:t>Click to edit Master title style</a:t>
            </a:r>
            <a:endParaRPr lang="en-US" sz="28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06931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25264"/>
            <a:ext cx="5334000" cy="590549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7150" y="6553202"/>
            <a:ext cx="1200150" cy="276225"/>
          </a:xfrm>
          <a:prstGeom prst="rect">
            <a:avLst/>
          </a:prstGeom>
        </p:spPr>
        <p:txBody>
          <a:bodyPr/>
          <a:lstStyle/>
          <a:p>
            <a:fld id="{8522EDBC-9CC0-4B36-9D08-3467203B40F2}" type="datetimeFigureOut">
              <a:rPr lang="en-US" smtClean="0">
                <a:solidFill>
                  <a:prstClr val="black"/>
                </a:solidFill>
              </a:rPr>
              <a:pPr/>
              <a:t>2/20/2020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295604"/>
            <a:ext cx="3086100" cy="239756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831573" y="6142015"/>
            <a:ext cx="415223" cy="32625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03AC58D-D6A8-4D8C-B5F3-6775ABC4F27F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64313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57150" y="6553202"/>
            <a:ext cx="1200150" cy="276225"/>
          </a:xfrm>
          <a:prstGeom prst="rect">
            <a:avLst/>
          </a:prstGeom>
        </p:spPr>
        <p:txBody>
          <a:bodyPr/>
          <a:lstStyle/>
          <a:p>
            <a:fld id="{8522EDBC-9CC0-4B36-9D08-3467203B40F2}" type="datetimeFigureOut">
              <a:rPr lang="en-US" smtClean="0">
                <a:solidFill>
                  <a:prstClr val="black"/>
                </a:solidFill>
              </a:rPr>
              <a:pPr/>
              <a:t>2/20/2020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295604"/>
            <a:ext cx="3086100" cy="239756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841098" y="6151540"/>
            <a:ext cx="415223" cy="32625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03AC58D-D6A8-4D8C-B5F3-6775ABC4F27F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905000" y="25264"/>
            <a:ext cx="5334000" cy="590549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6" name="Picture 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4600" y="1722438"/>
            <a:ext cx="3886200" cy="359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05963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1092425"/>
            <a:ext cx="4629150" cy="4768626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092427"/>
            <a:ext cx="2949178" cy="47765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150" y="6553202"/>
            <a:ext cx="1200150" cy="276225"/>
          </a:xfrm>
          <a:prstGeom prst="rect">
            <a:avLst/>
          </a:prstGeom>
        </p:spPr>
        <p:txBody>
          <a:bodyPr/>
          <a:lstStyle/>
          <a:p>
            <a:fld id="{8522EDBC-9CC0-4B36-9D08-3467203B40F2}" type="datetimeFigureOut">
              <a:rPr lang="en-US" smtClean="0">
                <a:solidFill>
                  <a:prstClr val="black"/>
                </a:solidFill>
              </a:rPr>
              <a:pPr/>
              <a:t>2/20/2020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295604"/>
            <a:ext cx="3086100" cy="239756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03023" y="6532540"/>
            <a:ext cx="415223" cy="326254"/>
          </a:xfrm>
          <a:prstGeom prst="rect">
            <a:avLst/>
          </a:prstGeom>
        </p:spPr>
        <p:txBody>
          <a:bodyPr/>
          <a:lstStyle/>
          <a:p>
            <a:fld id="{B03AC58D-D6A8-4D8C-B5F3-6775ABC4F27F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 userDrawn="1"/>
        </p:nvSpPr>
        <p:spPr>
          <a:xfrm>
            <a:off x="1905000" y="25264"/>
            <a:ext cx="5334000" cy="5905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800" smtClean="0">
                <a:solidFill>
                  <a:prstClr val="white"/>
                </a:solidFill>
              </a:rPr>
              <a:t>Click to edit Master title style</a:t>
            </a:r>
            <a:endParaRPr lang="en-US" sz="28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9864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1042428"/>
            <a:ext cx="4629150" cy="4818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050364"/>
            <a:ext cx="2949178" cy="481862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150" y="6553202"/>
            <a:ext cx="1200150" cy="276225"/>
          </a:xfrm>
          <a:prstGeom prst="rect">
            <a:avLst/>
          </a:prstGeom>
        </p:spPr>
        <p:txBody>
          <a:bodyPr/>
          <a:lstStyle/>
          <a:p>
            <a:fld id="{8522EDBC-9CC0-4B36-9D08-3467203B40F2}" type="datetimeFigureOut">
              <a:rPr lang="en-US" smtClean="0">
                <a:solidFill>
                  <a:prstClr val="black"/>
                </a:solidFill>
              </a:rPr>
              <a:pPr/>
              <a:t>2/20/2020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295604"/>
            <a:ext cx="3086100" cy="239756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03023" y="6532540"/>
            <a:ext cx="415223" cy="326254"/>
          </a:xfrm>
          <a:prstGeom prst="rect">
            <a:avLst/>
          </a:prstGeom>
        </p:spPr>
        <p:txBody>
          <a:bodyPr/>
          <a:lstStyle/>
          <a:p>
            <a:fld id="{B03AC58D-D6A8-4D8C-B5F3-6775ABC4F27F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 userDrawn="1"/>
        </p:nvSpPr>
        <p:spPr>
          <a:xfrm>
            <a:off x="1905000" y="25264"/>
            <a:ext cx="5334000" cy="5905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800" smtClean="0">
                <a:solidFill>
                  <a:prstClr val="white"/>
                </a:solidFill>
              </a:rPr>
              <a:t>Click to edit Master title style</a:t>
            </a:r>
            <a:endParaRPr lang="en-US" sz="28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70551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25264"/>
            <a:ext cx="5334000" cy="590549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243001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7150" y="6553202"/>
            <a:ext cx="1200150" cy="276225"/>
          </a:xfrm>
          <a:prstGeom prst="rect">
            <a:avLst/>
          </a:prstGeom>
        </p:spPr>
        <p:txBody>
          <a:bodyPr/>
          <a:lstStyle/>
          <a:p>
            <a:fld id="{8522EDBC-9CC0-4B36-9D08-3467203B40F2}" type="datetimeFigureOut">
              <a:rPr lang="en-US" smtClean="0">
                <a:solidFill>
                  <a:prstClr val="black"/>
                </a:solidFill>
              </a:rPr>
              <a:pPr/>
              <a:t>2/20/2020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295604"/>
            <a:ext cx="3086100" cy="239756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03023" y="6532540"/>
            <a:ext cx="415223" cy="326254"/>
          </a:xfrm>
          <a:prstGeom prst="rect">
            <a:avLst/>
          </a:prstGeom>
        </p:spPr>
        <p:txBody>
          <a:bodyPr/>
          <a:lstStyle/>
          <a:p>
            <a:fld id="{B03AC58D-D6A8-4D8C-B5F3-6775ABC4F27F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61990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1051965"/>
            <a:ext cx="1971675" cy="4774300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1051965"/>
            <a:ext cx="5800725" cy="47743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7150" y="6553202"/>
            <a:ext cx="1200150" cy="276225"/>
          </a:xfrm>
          <a:prstGeom prst="rect">
            <a:avLst/>
          </a:prstGeom>
        </p:spPr>
        <p:txBody>
          <a:bodyPr/>
          <a:lstStyle/>
          <a:p>
            <a:fld id="{8522EDBC-9CC0-4B36-9D08-3467203B40F2}" type="datetimeFigureOut">
              <a:rPr lang="en-US" smtClean="0">
                <a:solidFill>
                  <a:prstClr val="black"/>
                </a:solidFill>
              </a:rPr>
              <a:pPr/>
              <a:t>2/20/2020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295604"/>
            <a:ext cx="3086100" cy="239756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03023" y="6532540"/>
            <a:ext cx="415223" cy="326254"/>
          </a:xfrm>
          <a:prstGeom prst="rect">
            <a:avLst/>
          </a:prstGeom>
        </p:spPr>
        <p:txBody>
          <a:bodyPr/>
          <a:lstStyle/>
          <a:p>
            <a:fld id="{B03AC58D-D6A8-4D8C-B5F3-6775ABC4F27F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61191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027691"/>
            <a:ext cx="3868340" cy="8138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65807"/>
            <a:ext cx="3868340" cy="393618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027691"/>
            <a:ext cx="3887391" cy="8138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1865807"/>
            <a:ext cx="3887391" cy="393618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57150" y="6553202"/>
            <a:ext cx="1200150" cy="276225"/>
          </a:xfrm>
          <a:prstGeom prst="rect">
            <a:avLst/>
          </a:prstGeom>
        </p:spPr>
        <p:txBody>
          <a:bodyPr/>
          <a:lstStyle/>
          <a:p>
            <a:fld id="{8522EDBC-9CC0-4B36-9D08-3467203B40F2}" type="datetimeFigureOut">
              <a:rPr lang="en-US" smtClean="0">
                <a:solidFill>
                  <a:prstClr val="white"/>
                </a:solidFill>
              </a:rPr>
              <a:pPr/>
              <a:t>2/20/2020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295604"/>
            <a:ext cx="3086100" cy="239756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003023" y="6532540"/>
            <a:ext cx="415223" cy="326254"/>
          </a:xfrm>
          <a:prstGeom prst="rect">
            <a:avLst/>
          </a:prstGeom>
        </p:spPr>
        <p:txBody>
          <a:bodyPr/>
          <a:lstStyle/>
          <a:p>
            <a:fld id="{B03AC58D-D6A8-4D8C-B5F3-6775ABC4F27F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Title 1"/>
          <p:cNvSpPr txBox="1">
            <a:spLocks/>
          </p:cNvSpPr>
          <p:nvPr userDrawn="1"/>
        </p:nvSpPr>
        <p:spPr>
          <a:xfrm>
            <a:off x="1905000" y="25264"/>
            <a:ext cx="5334000" cy="5905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800" smtClean="0">
                <a:solidFill>
                  <a:prstClr val="white"/>
                </a:solidFill>
              </a:rPr>
              <a:t>Click to edit Master title style</a:t>
            </a:r>
            <a:endParaRPr lang="en-US" sz="28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39319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57150" y="6553202"/>
            <a:ext cx="1200150" cy="276225"/>
          </a:xfrm>
          <a:prstGeom prst="rect">
            <a:avLst/>
          </a:prstGeom>
        </p:spPr>
        <p:txBody>
          <a:bodyPr/>
          <a:lstStyle/>
          <a:p>
            <a:fld id="{8522EDBC-9CC0-4B36-9D08-3467203B40F2}" type="datetimeFigureOut">
              <a:rPr lang="en-US" smtClean="0">
                <a:solidFill>
                  <a:prstClr val="white"/>
                </a:solidFill>
              </a:rPr>
              <a:pPr/>
              <a:t>2/20/2020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295604"/>
            <a:ext cx="3086100" cy="239756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003023" y="6532540"/>
            <a:ext cx="415223" cy="326254"/>
          </a:xfrm>
          <a:prstGeom prst="rect">
            <a:avLst/>
          </a:prstGeom>
        </p:spPr>
        <p:txBody>
          <a:bodyPr/>
          <a:lstStyle/>
          <a:p>
            <a:fld id="{B03AC58D-D6A8-4D8C-B5F3-6775ABC4F27F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905000" y="25264"/>
            <a:ext cx="5334000" cy="590549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6" name="Picture 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4600" y="1722438"/>
            <a:ext cx="3886200" cy="359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76439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1092425"/>
            <a:ext cx="4629150" cy="4768626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092427"/>
            <a:ext cx="2949178" cy="47765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150" y="6553202"/>
            <a:ext cx="1200150" cy="276225"/>
          </a:xfrm>
          <a:prstGeom prst="rect">
            <a:avLst/>
          </a:prstGeom>
        </p:spPr>
        <p:txBody>
          <a:bodyPr/>
          <a:lstStyle/>
          <a:p>
            <a:fld id="{8522EDBC-9CC0-4B36-9D08-3467203B40F2}" type="datetimeFigureOut">
              <a:rPr lang="en-US" smtClean="0">
                <a:solidFill>
                  <a:prstClr val="white"/>
                </a:solidFill>
              </a:rPr>
              <a:pPr/>
              <a:t>2/20/2020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295604"/>
            <a:ext cx="3086100" cy="239756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03023" y="6532540"/>
            <a:ext cx="415223" cy="326254"/>
          </a:xfrm>
          <a:prstGeom prst="rect">
            <a:avLst/>
          </a:prstGeom>
        </p:spPr>
        <p:txBody>
          <a:bodyPr/>
          <a:lstStyle/>
          <a:p>
            <a:fld id="{B03AC58D-D6A8-4D8C-B5F3-6775ABC4F27F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 userDrawn="1"/>
        </p:nvSpPr>
        <p:spPr>
          <a:xfrm>
            <a:off x="1905000" y="25264"/>
            <a:ext cx="5334000" cy="5905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800" smtClean="0">
                <a:solidFill>
                  <a:prstClr val="white"/>
                </a:solidFill>
              </a:rPr>
              <a:t>Click to edit Master title style</a:t>
            </a:r>
            <a:endParaRPr lang="en-US" sz="28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87021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1042428"/>
            <a:ext cx="4629150" cy="4818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050364"/>
            <a:ext cx="2949178" cy="481862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150" y="6553202"/>
            <a:ext cx="1200150" cy="276225"/>
          </a:xfrm>
          <a:prstGeom prst="rect">
            <a:avLst/>
          </a:prstGeom>
        </p:spPr>
        <p:txBody>
          <a:bodyPr/>
          <a:lstStyle/>
          <a:p>
            <a:fld id="{8522EDBC-9CC0-4B36-9D08-3467203B40F2}" type="datetimeFigureOut">
              <a:rPr lang="en-US" smtClean="0">
                <a:solidFill>
                  <a:prstClr val="white"/>
                </a:solidFill>
              </a:rPr>
              <a:pPr/>
              <a:t>2/20/2020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295604"/>
            <a:ext cx="3086100" cy="239756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03023" y="6532540"/>
            <a:ext cx="415223" cy="326254"/>
          </a:xfrm>
          <a:prstGeom prst="rect">
            <a:avLst/>
          </a:prstGeom>
        </p:spPr>
        <p:txBody>
          <a:bodyPr/>
          <a:lstStyle/>
          <a:p>
            <a:fld id="{B03AC58D-D6A8-4D8C-B5F3-6775ABC4F27F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 userDrawn="1"/>
        </p:nvSpPr>
        <p:spPr>
          <a:xfrm>
            <a:off x="1905000" y="25264"/>
            <a:ext cx="5334000" cy="5905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800" smtClean="0">
                <a:solidFill>
                  <a:prstClr val="white"/>
                </a:solidFill>
              </a:rPr>
              <a:t>Click to edit Master title style</a:t>
            </a:r>
            <a:endParaRPr lang="en-US" sz="28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36537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21" Type="http://schemas.microsoft.com/office/2007/relationships/hdphoto" Target="../media/hdphoto1.wdp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/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748111"/>
            <a:ext cx="9144000" cy="1162050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4299"/>
            <a:ext cx="9144000" cy="1143000"/>
          </a:xfrm>
          <a:prstGeom prst="rect">
            <a:avLst/>
          </a:prstGeom>
        </p:spPr>
      </p:pic>
      <p:sp>
        <p:nvSpPr>
          <p:cNvPr id="36" name="TextBox 33"/>
          <p:cNvSpPr txBox="1">
            <a:spLocks noChangeArrowheads="1"/>
          </p:cNvSpPr>
          <p:nvPr userDrawn="1"/>
        </p:nvSpPr>
        <p:spPr bwMode="auto">
          <a:xfrm>
            <a:off x="0" y="6447060"/>
            <a:ext cx="9144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1600" dirty="0" smtClean="0">
                <a:solidFill>
                  <a:prstClr val="white"/>
                </a:solidFill>
                <a:latin typeface="Arial Black" panose="020B0A04020102020204" pitchFamily="34" charset="0"/>
              </a:rPr>
              <a:t>2020</a:t>
            </a:r>
            <a:endParaRPr lang="en-US" altLang="en-US" sz="1600" u="sng" dirty="0" smtClean="0">
              <a:solidFill>
                <a:prstClr val="white"/>
              </a:solidFill>
              <a:latin typeface="Arial Black" panose="020B0A04020102020204" pitchFamily="34" charset="0"/>
            </a:endParaRPr>
          </a:p>
        </p:txBody>
      </p:sp>
      <p:sp>
        <p:nvSpPr>
          <p:cNvPr id="37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43001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8" name="Title Placeholder 1"/>
          <p:cNvSpPr>
            <a:spLocks noGrp="1"/>
          </p:cNvSpPr>
          <p:nvPr>
            <p:ph type="title"/>
          </p:nvPr>
        </p:nvSpPr>
        <p:spPr>
          <a:xfrm>
            <a:off x="1787980" y="0"/>
            <a:ext cx="5559877" cy="6368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MARION RECRUITING COMPANY</a:t>
            </a:r>
            <a:endParaRPr lang="en-US" sz="20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41" name="TextBox 40"/>
          <p:cNvSpPr txBox="1"/>
          <p:nvPr userDrawn="1"/>
        </p:nvSpPr>
        <p:spPr>
          <a:xfrm>
            <a:off x="2356901" y="6549473"/>
            <a:ext cx="42480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 smtClean="0">
                <a:solidFill>
                  <a:prstClr val="white"/>
                </a:solidFill>
                <a:latin typeface="Arial Black" panose="020B0A04020102020204" pitchFamily="34" charset="0"/>
              </a:rPr>
              <a:t>MAYHEM</a:t>
            </a:r>
            <a:r>
              <a:rPr lang="en-US" sz="2000" i="1" baseline="0" dirty="0" smtClean="0">
                <a:solidFill>
                  <a:prstClr val="white"/>
                </a:solidFill>
                <a:latin typeface="Arial Black" panose="020B0A04020102020204" pitchFamily="34" charset="0"/>
              </a:rPr>
              <a:t>!!!</a:t>
            </a:r>
            <a:endParaRPr lang="en-US" sz="2000" i="1" dirty="0">
              <a:solidFill>
                <a:prstClr val="white"/>
              </a:solidFill>
              <a:latin typeface="Arial Black" panose="020B0A04020102020204" pitchFamily="34" charset="0"/>
            </a:endParaRPr>
          </a:p>
        </p:txBody>
      </p:sp>
      <p:pic>
        <p:nvPicPr>
          <p:cNvPr id="10" name="Picture Placeholder 5"/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" r="81"/>
          <a:stretch>
            <a:fillRect/>
          </a:stretch>
        </p:blipFill>
        <p:spPr bwMode="auto">
          <a:xfrm flipH="1">
            <a:off x="132446" y="127791"/>
            <a:ext cx="649508" cy="765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0" cstate="print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0" b="100000" l="0" r="96210">
                        <a14:backgroundMark x1="57434" y1="94330" x2="57434" y2="94330"/>
                        <a14:backgroundMark x1="68805" y1="94845" x2="68805" y2="94845"/>
                        <a14:backgroundMark x1="72012" y1="97423" x2="72012" y2="97423"/>
                        <a14:backgroundMark x1="77259" y1="76804" x2="77259" y2="76804"/>
                        <a14:backgroundMark x1="14869" y1="68557" x2="14869" y2="68557"/>
                        <a14:backgroundMark x1="17493" y1="84021" x2="17493" y2="84021"/>
                        <a14:backgroundMark x1="18950" y1="65464" x2="18950" y2="65979"/>
                        <a14:backgroundMark x1="81633" y1="65979" x2="81633" y2="659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9259" y="85561"/>
            <a:ext cx="954741" cy="807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048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284018" y="3387436"/>
            <a:ext cx="8541327" cy="1516105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-555135" y="3313731"/>
            <a:ext cx="9233331" cy="1663513"/>
          </a:xfrm>
        </p:spPr>
        <p:txBody>
          <a:bodyPr>
            <a:normAutofit/>
          </a:bodyPr>
          <a:lstStyle/>
          <a:p>
            <a:r>
              <a:rPr lang="en-US" dirty="0" smtClean="0"/>
              <a:t>UNITED STATES ARMY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OPPORTUNITIES OVERVIEW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96210">
                        <a14:backgroundMark x1="57434" y1="94330" x2="57434" y2="94330"/>
                        <a14:backgroundMark x1="68805" y1="94845" x2="68805" y2="94845"/>
                        <a14:backgroundMark x1="72012" y1="97423" x2="72012" y2="97423"/>
                        <a14:backgroundMark x1="77259" y1="76804" x2="77259" y2="76804"/>
                        <a14:backgroundMark x1="14869" y1="68557" x2="14869" y2="68557"/>
                        <a14:backgroundMark x1="17493" y1="84021" x2="17493" y2="84021"/>
                        <a14:backgroundMark x1="18950" y1="65464" x2="18950" y2="65979"/>
                        <a14:backgroundMark x1="81633" y1="65979" x2="81633" y2="659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2125" y="3571688"/>
            <a:ext cx="1356071" cy="1147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031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PURPOSE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6838" y="2146592"/>
            <a:ext cx="6350323" cy="211151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prstClr val="black"/>
                </a:solidFill>
              </a:rPr>
              <a:t>Career Opportunities</a:t>
            </a:r>
          </a:p>
          <a:p>
            <a:r>
              <a:rPr lang="en-US" dirty="0" smtClean="0">
                <a:solidFill>
                  <a:prstClr val="black"/>
                </a:solidFill>
              </a:rPr>
              <a:t>Education and Compensation Benefits</a:t>
            </a:r>
          </a:p>
          <a:p>
            <a:r>
              <a:rPr lang="en-US" dirty="0" smtClean="0">
                <a:solidFill>
                  <a:prstClr val="black"/>
                </a:solidFill>
              </a:rPr>
              <a:t>ASVAB Test Importance and Benefits</a:t>
            </a: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8798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CAREER OPPORTUNITIES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249" y="1051658"/>
            <a:ext cx="7429500" cy="4181475"/>
          </a:xfrm>
          <a:prstGeom prst="rect">
            <a:avLst/>
          </a:prstGeom>
        </p:spPr>
      </p:pic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223857" y="5368728"/>
            <a:ext cx="6696285" cy="211151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 smtClean="0">
                <a:solidFill>
                  <a:prstClr val="black"/>
                </a:solidFill>
              </a:rPr>
              <a:t>The “Army” versus “armed” for the future </a:t>
            </a:r>
          </a:p>
        </p:txBody>
      </p:sp>
    </p:spTree>
    <p:extLst>
      <p:ext uri="{BB962C8B-B14F-4D97-AF65-F5344CB8AC3E}">
        <p14:creationId xmlns:p14="http://schemas.microsoft.com/office/powerpoint/2010/main" val="2139225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CAREER OPPORTUNITIES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24185" y="1405435"/>
            <a:ext cx="849563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Students and graduates can search for more than 150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careers!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The United States Army allows the individual to choose their own career path BEFORE they enlist.  </a:t>
            </a:r>
          </a:p>
          <a:p>
            <a:pPr lvl="1"/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The Recruiter </a:t>
            </a:r>
            <a:r>
              <a:rPr lang="en-US" u="sng" dirty="0" smtClean="0">
                <a:latin typeface="Arial" panose="020B0604020202020204" pitchFamily="34" charset="0"/>
                <a:cs typeface="Arial" panose="020B0604020202020204" pitchFamily="34" charset="0"/>
              </a:rPr>
              <a:t>facilitates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the process.  The applicant ultimately chooses.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an active duty Soldier, you’ll have access to training for jobs in science, intelligence, combat, aviation, engineering, law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and much more. </a:t>
            </a:r>
          </a:p>
          <a:p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(As a reserve component Soldier, you have access to like professions, but we pair up with unit location as well.)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Army STEM program (Science, Technology, Engineering and Math) offers jobs that will put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your analytical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and technical abilities to the test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3526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EDUCATION BENEFITS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78" y="1066189"/>
            <a:ext cx="3104887" cy="210430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3434" y="3998280"/>
            <a:ext cx="2192801" cy="179040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0460" y="1893241"/>
            <a:ext cx="3988011" cy="2834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890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COLLEGE TUITION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33377"/>
            <a:ext cx="7886700" cy="4658674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Post 9/11 GI </a:t>
            </a:r>
            <a:r>
              <a:rPr lang="en-US" dirty="0" smtClean="0"/>
              <a:t>Bill (Transferrable)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    - </a:t>
            </a:r>
            <a:r>
              <a:rPr lang="en-US" sz="2400" dirty="0"/>
              <a:t>The GI Bill is one of the most powerful benefits available to Army Soldiers interested in attending a four-year college, trade school, or technical school. In most cases, Soldiers using the GI Bill </a:t>
            </a:r>
            <a:r>
              <a:rPr lang="en-US" sz="2400" b="1" i="1" dirty="0"/>
              <a:t>receive full tuition </a:t>
            </a:r>
            <a:r>
              <a:rPr lang="en-US" sz="2400" dirty="0"/>
              <a:t>for their military service</a:t>
            </a:r>
            <a:r>
              <a:rPr lang="en-US" sz="2400" dirty="0" smtClean="0"/>
              <a:t>.  As well as kickers and stipends. </a:t>
            </a:r>
            <a:endParaRPr lang="en-US" sz="2400" dirty="0" smtClean="0"/>
          </a:p>
          <a:p>
            <a:pPr marL="0" indent="0">
              <a:buNone/>
            </a:pPr>
            <a:endParaRPr lang="en-US" sz="2400" dirty="0"/>
          </a:p>
          <a:p>
            <a:r>
              <a:rPr lang="en-US" sz="1800" dirty="0" smtClean="0"/>
              <a:t>  </a:t>
            </a:r>
            <a:r>
              <a:rPr lang="en-US" dirty="0" smtClean="0"/>
              <a:t>Tuition Assistance</a:t>
            </a:r>
          </a:p>
          <a:p>
            <a:pPr marL="0" indent="0">
              <a:buNone/>
            </a:pPr>
            <a:r>
              <a:rPr lang="en-US" dirty="0" smtClean="0"/>
              <a:t>     - </a:t>
            </a:r>
            <a:r>
              <a:rPr lang="en-US" sz="2400" dirty="0" smtClean="0"/>
              <a:t>$4000 a year per Soldier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Army “Reserves”</a:t>
            </a:r>
          </a:p>
          <a:p>
            <a:r>
              <a:rPr lang="en-US" sz="2400" dirty="0" smtClean="0"/>
              <a:t>Student Loan Repayment Program</a:t>
            </a:r>
          </a:p>
          <a:p>
            <a:r>
              <a:rPr lang="en-US" sz="2400" dirty="0" smtClean="0"/>
              <a:t>Montgomery GI Bill – Select Reserve Kicker</a:t>
            </a:r>
          </a:p>
          <a:p>
            <a:r>
              <a:rPr lang="en-US" sz="2400" dirty="0" smtClean="0"/>
              <a:t>Accession Bonuses</a:t>
            </a:r>
          </a:p>
          <a:p>
            <a:r>
              <a:rPr lang="en-US" sz="2400" dirty="0" smtClean="0"/>
              <a:t>Simultaneous Membership Program</a:t>
            </a:r>
          </a:p>
          <a:p>
            <a:r>
              <a:rPr lang="en-US" sz="2400" dirty="0" smtClean="0"/>
              <a:t>Reserve Officer Training Corps (ROTC)</a:t>
            </a:r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69188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GI BILL BREAKDOWN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5144229"/>
              </p:ext>
            </p:extLst>
          </p:nvPr>
        </p:nvGraphicFramePr>
        <p:xfrm>
          <a:off x="859276" y="1249483"/>
          <a:ext cx="7425447" cy="44979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5149">
                  <a:extLst>
                    <a:ext uri="{9D8B030D-6E8A-4147-A177-3AD203B41FA5}">
                      <a16:colId xmlns:a16="http://schemas.microsoft.com/office/drawing/2014/main" val="942789900"/>
                    </a:ext>
                  </a:extLst>
                </a:gridCol>
                <a:gridCol w="2475149">
                  <a:extLst>
                    <a:ext uri="{9D8B030D-6E8A-4147-A177-3AD203B41FA5}">
                      <a16:colId xmlns:a16="http://schemas.microsoft.com/office/drawing/2014/main" val="3248847713"/>
                    </a:ext>
                  </a:extLst>
                </a:gridCol>
                <a:gridCol w="2475149">
                  <a:extLst>
                    <a:ext uri="{9D8B030D-6E8A-4147-A177-3AD203B41FA5}">
                      <a16:colId xmlns:a16="http://schemas.microsoft.com/office/drawing/2014/main" val="1601613587"/>
                    </a:ext>
                  </a:extLst>
                </a:gridCol>
              </a:tblGrid>
              <a:tr h="1013478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SERVICE TIME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Annual</a:t>
                      </a:r>
                      <a:r>
                        <a:rPr lang="en-US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Tuition Paid           (State)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Annual</a:t>
                      </a:r>
                      <a:r>
                        <a:rPr lang="en-US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Tuition Paid           (Private)</a:t>
                      </a:r>
                      <a:endParaRPr lang="en-US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6451552"/>
                  </a:ext>
                </a:extLst>
              </a:tr>
              <a:tr h="487315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 Days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40</a:t>
                      </a: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$9,469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591033428"/>
                  </a:ext>
                </a:extLst>
              </a:tr>
              <a:tr h="487315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Months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50</a:t>
                      </a: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$11,836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559104185"/>
                  </a:ext>
                </a:extLst>
              </a:tr>
              <a:tr h="439826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 </a:t>
                      </a:r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Months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60</a:t>
                      </a: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$14,203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773504737"/>
                  </a:ext>
                </a:extLst>
              </a:tr>
              <a:tr h="487315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 Months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70</a:t>
                      </a: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$16,570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423123113"/>
                  </a:ext>
                </a:extLst>
              </a:tr>
              <a:tr h="608087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 </a:t>
                      </a:r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Months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80</a:t>
                      </a: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b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$18,938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067505736"/>
                  </a:ext>
                </a:extLst>
              </a:tr>
              <a:tr h="487315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 Months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90</a:t>
                      </a: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$21,305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78400863"/>
                  </a:ext>
                </a:extLst>
              </a:tr>
              <a:tr h="487315"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36+ Months</a:t>
                      </a:r>
                      <a:endParaRPr 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100</a:t>
                      </a:r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$23,672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5278738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67353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BENEFITS AND HOUSING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1213" y="3148512"/>
            <a:ext cx="4426085" cy="325663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76885"/>
            <a:ext cx="3511841" cy="251755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8316" y="615813"/>
            <a:ext cx="3307367" cy="43437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9617" y="893633"/>
            <a:ext cx="2874602" cy="218731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02470" y="4087039"/>
            <a:ext cx="3548353" cy="253453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248" y="1010532"/>
            <a:ext cx="2978080" cy="2137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910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BENEFITS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Total Army Compensation Package: Don’t be fooled by basic pay numbers!</a:t>
            </a:r>
          </a:p>
          <a:p>
            <a:pPr lvl="1"/>
            <a:r>
              <a:rPr lang="en-US" sz="2000" dirty="0" smtClean="0"/>
              <a:t>Healthcare: Tricare, Counseling Services, Physical Therapy, Dental</a:t>
            </a:r>
          </a:p>
          <a:p>
            <a:pPr lvl="1"/>
            <a:r>
              <a:rPr lang="en-US" sz="2000" dirty="0" smtClean="0"/>
              <a:t>Basic Allowance for Subsistence: Meal/Food Coverage</a:t>
            </a:r>
          </a:p>
          <a:p>
            <a:pPr lvl="1"/>
            <a:r>
              <a:rPr lang="en-US" sz="2000" dirty="0" smtClean="0"/>
              <a:t>Basic Allowance for Housing: Rent and Utilities</a:t>
            </a:r>
          </a:p>
          <a:p>
            <a:pPr lvl="1"/>
            <a:r>
              <a:rPr lang="en-US" sz="2000" dirty="0" smtClean="0"/>
              <a:t>Education (Additional they won’t see on pay check)</a:t>
            </a:r>
            <a:endParaRPr lang="en-US" sz="2400" dirty="0"/>
          </a:p>
          <a:p>
            <a:endParaRPr lang="en-US" sz="2400" dirty="0" smtClean="0"/>
          </a:p>
          <a:p>
            <a:r>
              <a:rPr lang="en-US" sz="2400" dirty="0" smtClean="0"/>
              <a:t>Retirement</a:t>
            </a:r>
          </a:p>
          <a:p>
            <a:pPr lvl="1"/>
            <a:r>
              <a:rPr lang="en-US" sz="2000" dirty="0" smtClean="0"/>
              <a:t>Thrift Savings Plan</a:t>
            </a:r>
          </a:p>
          <a:p>
            <a:pPr lvl="1"/>
            <a:r>
              <a:rPr lang="en-US" sz="2000" dirty="0" smtClean="0"/>
              <a:t>ROTH vs. ROTH IRA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522194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COMPENSATION BREAKDOWN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4278140"/>
              </p:ext>
            </p:extLst>
          </p:nvPr>
        </p:nvGraphicFramePr>
        <p:xfrm>
          <a:off x="272372" y="1108948"/>
          <a:ext cx="8501975" cy="42996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0395">
                  <a:extLst>
                    <a:ext uri="{9D8B030D-6E8A-4147-A177-3AD203B41FA5}">
                      <a16:colId xmlns:a16="http://schemas.microsoft.com/office/drawing/2014/main" val="2591652612"/>
                    </a:ext>
                  </a:extLst>
                </a:gridCol>
                <a:gridCol w="1700395">
                  <a:extLst>
                    <a:ext uri="{9D8B030D-6E8A-4147-A177-3AD203B41FA5}">
                      <a16:colId xmlns:a16="http://schemas.microsoft.com/office/drawing/2014/main" val="4269465939"/>
                    </a:ext>
                  </a:extLst>
                </a:gridCol>
                <a:gridCol w="1700395">
                  <a:extLst>
                    <a:ext uri="{9D8B030D-6E8A-4147-A177-3AD203B41FA5}">
                      <a16:colId xmlns:a16="http://schemas.microsoft.com/office/drawing/2014/main" val="183929926"/>
                    </a:ext>
                  </a:extLst>
                </a:gridCol>
                <a:gridCol w="1700395">
                  <a:extLst>
                    <a:ext uri="{9D8B030D-6E8A-4147-A177-3AD203B41FA5}">
                      <a16:colId xmlns:a16="http://schemas.microsoft.com/office/drawing/2014/main" val="901692231"/>
                    </a:ext>
                  </a:extLst>
                </a:gridCol>
                <a:gridCol w="1700395">
                  <a:extLst>
                    <a:ext uri="{9D8B030D-6E8A-4147-A177-3AD203B41FA5}">
                      <a16:colId xmlns:a16="http://schemas.microsoft.com/office/drawing/2014/main" val="1335132359"/>
                    </a:ext>
                  </a:extLst>
                </a:gridCol>
              </a:tblGrid>
              <a:tr h="1052883">
                <a:tc>
                  <a:txBody>
                    <a:bodyPr/>
                    <a:lstStyle/>
                    <a:p>
                      <a:r>
                        <a:rPr lang="en-US" b="1" dirty="0" smtClean="0"/>
                        <a:t>Civilian</a:t>
                      </a:r>
                      <a:r>
                        <a:rPr lang="en-US" b="1" baseline="0" dirty="0" smtClean="0"/>
                        <a:t> </a:t>
                      </a:r>
                      <a:r>
                        <a:rPr lang="en-US" dirty="0" smtClean="0"/>
                        <a:t>Police Officer</a:t>
                      </a:r>
                      <a:endParaRPr lang="en-US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 b="1" baseline="0" dirty="0" smtClean="0"/>
                        <a:t> 31B- Military Police</a:t>
                      </a:r>
                      <a:endParaRPr lang="en-US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Civilian </a:t>
                      </a:r>
                      <a:r>
                        <a:rPr lang="en-US" b="1" dirty="0" smtClean="0"/>
                        <a:t>Police</a:t>
                      </a:r>
                      <a:r>
                        <a:rPr lang="en-US" b="1" baseline="0" dirty="0" smtClean="0"/>
                        <a:t> Officer</a:t>
                      </a:r>
                      <a:endParaRPr lang="en-US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 31</a:t>
                      </a:r>
                      <a:r>
                        <a:rPr lang="en-US" b="1" baseline="0" dirty="0" smtClean="0"/>
                        <a:t>B – Military Police</a:t>
                      </a:r>
                      <a:endParaRPr lang="en-US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Civilian Police Officer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7660549"/>
                  </a:ext>
                </a:extLst>
              </a:tr>
              <a:tr h="463821">
                <a:tc>
                  <a:txBody>
                    <a:bodyPr/>
                    <a:lstStyle/>
                    <a:p>
                      <a:r>
                        <a:rPr lang="en-US"/>
                        <a:t>Family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Single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Single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Family of Four</a:t>
                      </a:r>
                      <a:endParaRPr lang="en-US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Family of </a:t>
                      </a:r>
                      <a:r>
                        <a:rPr lang="en-US" dirty="0" smtClean="0"/>
                        <a:t>Four</a:t>
                      </a:r>
                      <a:endParaRPr lang="en-US" dirty="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49279941"/>
                  </a:ext>
                </a:extLst>
              </a:tr>
              <a:tr h="463821">
                <a:tc>
                  <a:txBody>
                    <a:bodyPr/>
                    <a:lstStyle/>
                    <a:p>
                      <a:r>
                        <a:rPr lang="en-US" dirty="0"/>
                        <a:t>Salary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$33,652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$53,867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$33,652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$53,867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43880887"/>
                  </a:ext>
                </a:extLst>
              </a:tr>
              <a:tr h="463821">
                <a:tc>
                  <a:txBody>
                    <a:bodyPr/>
                    <a:lstStyle/>
                    <a:p>
                      <a:r>
                        <a:rPr lang="en-US"/>
                        <a:t>Housing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$14,688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$16,920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$0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341149388"/>
                  </a:ext>
                </a:extLst>
              </a:tr>
              <a:tr h="463821">
                <a:tc>
                  <a:txBody>
                    <a:bodyPr/>
                    <a:lstStyle/>
                    <a:p>
                      <a:r>
                        <a:rPr lang="en-US"/>
                        <a:t>Food Allowance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$4,433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$4,433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$0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67950674"/>
                  </a:ext>
                </a:extLst>
              </a:tr>
              <a:tr h="463821">
                <a:tc>
                  <a:txBody>
                    <a:bodyPr/>
                    <a:lstStyle/>
                    <a:p>
                      <a:r>
                        <a:rPr lang="en-US"/>
                        <a:t>Tax Advantages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$2,607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$2,372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$0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716224261"/>
                  </a:ext>
                </a:extLst>
              </a:tr>
              <a:tr h="463821">
                <a:tc>
                  <a:txBody>
                    <a:bodyPr/>
                    <a:lstStyle/>
                    <a:p>
                      <a:r>
                        <a:rPr lang="en-US"/>
                        <a:t>Health Care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Included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$9,858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Included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$22,819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70552153"/>
                  </a:ext>
                </a:extLst>
              </a:tr>
              <a:tr h="463821">
                <a:tc>
                  <a:txBody>
                    <a:bodyPr/>
                    <a:lstStyle/>
                    <a:p>
                      <a:r>
                        <a:rPr lang="en-US" b="1" dirty="0"/>
                        <a:t>NET INCOME</a:t>
                      </a:r>
                      <a:endParaRPr lang="en-US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$53,380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$44,009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$57,377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$31,048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8310111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4334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ASVAB TEST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437" y="1957387"/>
            <a:ext cx="5953125" cy="2943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654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ASVAB </a:t>
            </a:r>
            <a:r>
              <a:rPr lang="en-US" dirty="0" smtClean="0"/>
              <a:t>TEST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1800" b="1" dirty="0"/>
              <a:t>WHAT IS THE ASVAB TEST?</a:t>
            </a:r>
          </a:p>
          <a:p>
            <a:pPr marL="0" indent="0">
              <a:buNone/>
            </a:pPr>
            <a:r>
              <a:rPr lang="en-US" sz="1800" dirty="0" smtClean="0"/>
              <a:t>      - ASVAB </a:t>
            </a:r>
            <a:r>
              <a:rPr lang="en-US" sz="1800" dirty="0"/>
              <a:t>stands for the Armed Services Vocational Aptitude Battery, which is a multiple-choice test that helps you identify which Army jobs (Military Occupational Specialties) would be best for </a:t>
            </a:r>
            <a:r>
              <a:rPr lang="en-US" sz="1800" dirty="0" smtClean="0"/>
              <a:t>you. Passing score for the ASVAB is 31-99.</a:t>
            </a:r>
          </a:p>
          <a:p>
            <a:pPr marL="0" indent="0">
              <a:buNone/>
            </a:pPr>
            <a:endParaRPr lang="en-US" sz="1800" dirty="0" smtClean="0"/>
          </a:p>
          <a:p>
            <a:r>
              <a:rPr lang="en-US" sz="1800" b="1" dirty="0" smtClean="0"/>
              <a:t>WHAT ARE THE BENEFITS OF OFFERING THE ASVAB?</a:t>
            </a:r>
          </a:p>
          <a:p>
            <a:pPr marL="0" indent="0">
              <a:buNone/>
            </a:pPr>
            <a:endParaRPr lang="en-US" sz="1800" b="1" dirty="0" smtClean="0"/>
          </a:p>
          <a:p>
            <a:r>
              <a:rPr lang="en-US" sz="1800" b="1" dirty="0" smtClean="0"/>
              <a:t>HOW </a:t>
            </a:r>
            <a:r>
              <a:rPr lang="en-US" sz="1800" b="1" dirty="0"/>
              <a:t>CAN I PRACTICE FOR THE ASVAB</a:t>
            </a:r>
            <a:r>
              <a:rPr lang="en-US" sz="1800" b="1" dirty="0" smtClean="0"/>
              <a:t>?</a:t>
            </a:r>
          </a:p>
          <a:p>
            <a:endParaRPr lang="en-US" sz="1800" b="1" dirty="0"/>
          </a:p>
          <a:p>
            <a:r>
              <a:rPr lang="en-US" sz="1800" b="1" dirty="0"/>
              <a:t>WHO GIVES THE ASVAB, AND WHERE CAN I TAKE IT</a:t>
            </a:r>
            <a:r>
              <a:rPr lang="en-US" sz="1800" b="1" dirty="0" smtClean="0"/>
              <a:t>?</a:t>
            </a:r>
          </a:p>
          <a:p>
            <a:endParaRPr lang="en-US" sz="1800" b="1" dirty="0"/>
          </a:p>
          <a:p>
            <a:r>
              <a:rPr lang="en-US" sz="1800" b="1" dirty="0"/>
              <a:t>WHAT IS THE </a:t>
            </a:r>
            <a:r>
              <a:rPr lang="en-US" sz="1800" b="1" dirty="0" err="1"/>
              <a:t>PiCAT</a:t>
            </a:r>
            <a:r>
              <a:rPr lang="en-US" sz="1800" b="1" dirty="0"/>
              <a:t>?</a:t>
            </a:r>
            <a:endParaRPr lang="en-US" sz="1800" dirty="0"/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789473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698863" y="2823606"/>
            <a:ext cx="10515600" cy="729490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5400" b="1" dirty="0" smtClean="0"/>
              <a:t>QUESTIONS?</a:t>
            </a: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817687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SAREC FY17 Template.pptx" id="{6E8513B3-A1D1-4A62-B604-695D3C534494}" vid="{8BBA9647-BFD0-4E2B-A0A7-B1A030CE066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10922</TotalTime>
  <Words>620</Words>
  <Application>Microsoft Office PowerPoint</Application>
  <PresentationFormat>On-screen Show (4:3)</PresentationFormat>
  <Paragraphs>131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Arial Black</vt:lpstr>
      <vt:lpstr>Calibri</vt:lpstr>
      <vt:lpstr>Times New Roman</vt:lpstr>
      <vt:lpstr>1_Office Theme</vt:lpstr>
      <vt:lpstr>UNITED STATES ARMY  OPPORTUNITIES OVERVIEW</vt:lpstr>
      <vt:lpstr>PURPOSE</vt:lpstr>
      <vt:lpstr>CAREER OPPORTUNITIES</vt:lpstr>
      <vt:lpstr>CAREER OPPORTUNITIES</vt:lpstr>
      <vt:lpstr>EDUCATION BENEFITS</vt:lpstr>
      <vt:lpstr>COLLEGE TUITION</vt:lpstr>
      <vt:lpstr>GI BILL BREAKDOWN</vt:lpstr>
      <vt:lpstr>BENEFITS AND HOUSING</vt:lpstr>
      <vt:lpstr>BENEFITS</vt:lpstr>
      <vt:lpstr>COMPENSATION BREAKDOWN</vt:lpstr>
      <vt:lpstr>ASVAB TEST</vt:lpstr>
      <vt:lpstr>ASVAB TEST</vt:lpstr>
      <vt:lpstr>PowerPoint Presentation</vt:lpstr>
    </vt:vector>
  </TitlesOfParts>
  <Company>US Army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Knight, Patrick J CPT MIL USA TRADOC USAREC</dc:creator>
  <cp:lastModifiedBy>Valone, Vincent J SFC MIL USA TRADOC USAREC</cp:lastModifiedBy>
  <cp:revision>167</cp:revision>
  <cp:lastPrinted>2019-11-20T22:09:00Z</cp:lastPrinted>
  <dcterms:created xsi:type="dcterms:W3CDTF">2019-09-17T18:49:52Z</dcterms:created>
  <dcterms:modified xsi:type="dcterms:W3CDTF">2020-02-20T16:43:21Z</dcterms:modified>
</cp:coreProperties>
</file>